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4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E1F8"/>
    <a:srgbClr val="D81012"/>
    <a:srgbClr val="FCAAC1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Libro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55E-2"/>
          <c:y val="6.9444444444444448E-2"/>
          <c:w val="0.93888888888888888"/>
          <c:h val="0.83101873784417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Hoja2!$B$5</c:f>
              <c:strCache>
                <c:ptCount val="1"/>
                <c:pt idx="0">
                  <c:v>Peticiones- solicitudes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Hoja2!$C$4:$E$4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Hoja2!$C$5:$E$5</c:f>
              <c:numCache>
                <c:formatCode>General</c:formatCode>
                <c:ptCount val="3"/>
                <c:pt idx="0">
                  <c:v>32</c:v>
                </c:pt>
                <c:pt idx="1">
                  <c:v>32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4B-497C-8DA5-EFD32DC3EB3D}"/>
            </c:ext>
          </c:extLst>
        </c:ser>
        <c:ser>
          <c:idx val="1"/>
          <c:order val="1"/>
          <c:tx>
            <c:strRef>
              <c:f>Hoja2!$B$6</c:f>
              <c:strCache>
                <c:ptCount val="1"/>
                <c:pt idx="0">
                  <c:v>Quejas- Reclamos</c:v>
                </c:pt>
              </c:strCache>
            </c:strRef>
          </c:tx>
          <c:spPr>
            <a:solidFill>
              <a:srgbClr val="FCAAC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Hoja2!$C$4:$E$4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Hoja2!$C$6:$E$6</c:f>
              <c:numCache>
                <c:formatCode>General</c:formatCode>
                <c:ptCount val="3"/>
                <c:pt idx="0">
                  <c:v>6</c:v>
                </c:pt>
                <c:pt idx="1">
                  <c:v>7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4B-497C-8DA5-EFD32DC3EB3D}"/>
            </c:ext>
          </c:extLst>
        </c:ser>
        <c:ser>
          <c:idx val="2"/>
          <c:order val="2"/>
          <c:tx>
            <c:strRef>
              <c:f>Hoja2!$B$7</c:f>
              <c:strCache>
                <c:ptCount val="1"/>
                <c:pt idx="0">
                  <c:v>Felicitaciones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Hoja2!$C$4:$E$4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Hoja2!$C$7:$E$7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4B-497C-8DA5-EFD32DC3EB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13210575"/>
        <c:axId val="1513208655"/>
      </c:barChart>
      <c:catAx>
        <c:axId val="1513210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513208655"/>
        <c:crosses val="autoZero"/>
        <c:auto val="1"/>
        <c:lblAlgn val="ctr"/>
        <c:lblOffset val="100"/>
        <c:noMultiLvlLbl val="0"/>
      </c:catAx>
      <c:valAx>
        <c:axId val="15132086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13210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537926509186353"/>
          <c:y val="6.5392971711869349E-2"/>
          <c:w val="0.29590813648293962"/>
          <c:h val="0.184607028288130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solidFill>
        <a:schemeClr val="accent3"/>
      </a:solidFill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Hoja2!$I$44</c:f>
              <c:strCache>
                <c:ptCount val="1"/>
                <c:pt idx="0">
                  <c:v>Promedio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1B1-40E0-B59E-7886C57A8C6E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1B1-40E0-B59E-7886C57A8C6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1B1-40E0-B59E-7886C57A8C6E}"/>
              </c:ext>
            </c:extLst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1B1-40E0-B59E-7886C57A8C6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1B1-40E0-B59E-7886C57A8C6E}"/>
              </c:ext>
            </c:extLst>
          </c:dPt>
          <c:dPt>
            <c:idx val="5"/>
            <c:invertIfNegative val="0"/>
            <c:bubble3D val="0"/>
            <c:spPr>
              <a:solidFill>
                <a:srgbClr val="AEE1F8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31B1-40E0-B59E-7886C57A8C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Hoja2!$H$45:$H$50</c:f>
              <c:strCache>
                <c:ptCount val="6"/>
                <c:pt idx="0">
                  <c:v>Peticiones</c:v>
                </c:pt>
                <c:pt idx="1">
                  <c:v>Sugerencias</c:v>
                </c:pt>
                <c:pt idx="2">
                  <c:v>Quejas </c:v>
                </c:pt>
                <c:pt idx="3">
                  <c:v>Reclamos</c:v>
                </c:pt>
                <c:pt idx="4">
                  <c:v>Derechos de petición</c:v>
                </c:pt>
                <c:pt idx="5">
                  <c:v>Felicitaciones</c:v>
                </c:pt>
              </c:strCache>
            </c:strRef>
          </c:cat>
          <c:val>
            <c:numRef>
              <c:f>Hoja2!$I$45:$I$50</c:f>
              <c:numCache>
                <c:formatCode>0%</c:formatCode>
                <c:ptCount val="6"/>
                <c:pt idx="0">
                  <c:v>0.98333333333333339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0.92460317460317454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1B1-40E0-B59E-7886C57A8C6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21383231"/>
        <c:axId val="1421384671"/>
      </c:barChart>
      <c:catAx>
        <c:axId val="14213832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endParaRPr lang="es-CO"/>
          </a:p>
        </c:txPr>
        <c:crossAx val="1421384671"/>
        <c:crosses val="autoZero"/>
        <c:auto val="1"/>
        <c:lblAlgn val="ctr"/>
        <c:lblOffset val="100"/>
        <c:noMultiLvlLbl val="0"/>
      </c:catAx>
      <c:valAx>
        <c:axId val="1421384671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421383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2">
          <a:lumMod val="90000"/>
        </a:schemeClr>
      </a:solidFill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43268C-6DA0-A0B4-399F-E6A9E9F38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894895-A407-A138-225A-23C9A23CB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AF3BB2-C8FF-E534-9045-15063C904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FE88BF-5079-5EBE-0B74-0E60C7632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D9BBA1-0727-C891-BEAC-05F90728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538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4AD395-3002-C34F-4E55-05BD14099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771C4E6-AEB7-42CB-7E6A-A8266306B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B1E6B9-836A-B7B4-3C0F-DFC2FD87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61BDD6-EEED-E186-E1EC-BF19AF4A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1F5D01-B748-64B5-5273-8B0505D92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40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971D40-8DAE-EAEC-623B-659368C738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1DB658-7940-10B2-0D59-0EBFDE800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E62A9B-A033-9612-20C2-58DAA9DEA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48CE7E-E36B-B08B-549A-AE5DE72A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2081BE-EDDD-962E-9B07-1B89BA679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667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3BD021-395E-8BCE-5C97-0329C79F8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4721DD-A5E2-88B4-8988-1144EFD93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B4B12D-A93D-115B-4C42-262E436CA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7343BC-1C8A-7D3B-C151-76E5D700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0273E5-2FFC-F2F8-519E-5B5E2659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901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AF1A9C-5D03-0B3A-0C1C-2F899818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74501B-0E24-A507-A9F3-E00AB3EC0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BF2FC6-418E-14C6-85F1-ECFAFF459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97FC25-37C4-D8D4-2073-AD6D50AAA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A3AE2A-D30B-9597-12A8-3D7EED181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237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AD9C18-CC64-327F-2BB9-AAB66177F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8329DD-8D75-3532-77FC-71D6CF1B9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05A4ED-1E79-EEDB-0513-AE5CCBC1C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47A179B-0D6E-5C3E-A3D4-F417FA634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79764E-8BD4-256B-813A-B36B6D31E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88298A-D02F-59CE-06A6-4C1DA0F83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750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BCD82C-F8F6-C18A-7098-135ED7A3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8657AA-734A-D722-F572-AAD66DC0B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4B0DC6-B38E-A3CA-CB04-1E60DFB78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B1377E-BEE6-08A0-6284-E48D219A3D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13B0142-2187-1A89-4902-7A16D08C1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A92B581-31F5-82EC-98D9-CDBE1CB97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7E109C7-1C98-9E77-E6E3-AD2DAEAC2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651479F-CB57-9C05-5FE0-6AD88D63F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355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5FBAF-4CD1-7292-BEF1-67DEEA163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BAAF294-80B4-39DB-EE6A-CA4ABF4D1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35A424-971C-88E0-A951-8465C884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B15B34-8F2A-41F1-6469-82817D4D5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400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3DA79C2-BDFB-79B3-D730-219E3E263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0C4404-58BC-DB9F-CC46-31C56C66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F08F581-A30B-354C-CD9F-FF5BFAB99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159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5E5BFD-509D-1882-B1FF-D49236C22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5FDB89-4687-810F-1047-733A53C25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133BD6-7303-824C-04A7-ACA7E522C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FA6451-F4EC-7DCC-BBC5-FB514EC48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1C785C-4C50-FF6C-E0FB-DBB4F9687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06FFBA-46F0-ED24-46A1-29654481D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605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7A0AD4-3D27-51F4-FC89-9E4F79518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E69616A-DF64-CD54-E700-23D09E1137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B15F61-5B1E-194C-9093-6ECA6CF76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CD25FD-3938-FCED-DE12-EE8CAFF02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D0CBCC-6B3F-BE57-E152-D158386FF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3F9508-271F-903D-F12D-5FD89CD2B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882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F22970-49C2-8F17-6ADC-BA43556F9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A8AE34-4770-B695-C55B-EC31A03CB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D3EDCF-95E3-C67D-39C6-E0E7E6AA3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9B544-E704-472D-9E3A-910F9FB1B7AB}" type="datetimeFigureOut">
              <a:rPr lang="es-CO" smtClean="0"/>
              <a:t>4/09/2025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1A53A0-B381-450D-5B13-1056A14794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AF1F67-98B5-B54C-FB17-78C035B64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6EADA-8E5A-4C77-ADB2-BA0EB1389D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145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1EDF4A4-E41D-7EC3-0C87-C7DC58A639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4168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3BF1B2A-4B91-477D-4F71-9ECCF985B484}"/>
              </a:ext>
            </a:extLst>
          </p:cNvPr>
          <p:cNvSpPr txBox="1"/>
          <p:nvPr/>
        </p:nvSpPr>
        <p:spPr>
          <a:xfrm>
            <a:off x="2852928" y="5544836"/>
            <a:ext cx="6208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INFORME GESTIÓN DE PQRSF II TRIMESTRE 2025</a:t>
            </a:r>
          </a:p>
        </p:txBody>
      </p:sp>
    </p:spTree>
    <p:extLst>
      <p:ext uri="{BB962C8B-B14F-4D97-AF65-F5344CB8AC3E}">
        <p14:creationId xmlns:p14="http://schemas.microsoft.com/office/powerpoint/2010/main" val="256520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33A7FB7-71A2-15DA-DBE8-9D891CDB4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4168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A346274-53EB-D033-9CAD-E05764B22B32}"/>
              </a:ext>
            </a:extLst>
          </p:cNvPr>
          <p:cNvSpPr txBox="1"/>
          <p:nvPr/>
        </p:nvSpPr>
        <p:spPr>
          <a:xfrm>
            <a:off x="3270504" y="6044236"/>
            <a:ext cx="5650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PQRSF PRIMER TRIMESTRE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DB407DB-9206-D565-BC54-A6C7EF4ED71C}"/>
              </a:ext>
            </a:extLst>
          </p:cNvPr>
          <p:cNvSpPr txBox="1"/>
          <p:nvPr/>
        </p:nvSpPr>
        <p:spPr>
          <a:xfrm>
            <a:off x="280216" y="476366"/>
            <a:ext cx="4915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PQRSF – Derechos de Petición</a:t>
            </a:r>
            <a:endParaRPr lang="es-CO" sz="1600" kern="100" dirty="0"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F2F91DB-1EA6-D809-3D6B-55ABD6D98294}"/>
              </a:ext>
            </a:extLst>
          </p:cNvPr>
          <p:cNvSpPr txBox="1"/>
          <p:nvPr/>
        </p:nvSpPr>
        <p:spPr>
          <a:xfrm>
            <a:off x="298504" y="3356665"/>
            <a:ext cx="2552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Peticiones por Tipología </a:t>
            </a:r>
            <a:endParaRPr lang="es-CO" sz="1600" b="1" kern="100" dirty="0"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245C733-C857-F2D2-01CF-AC770F6F43DD}"/>
              </a:ext>
            </a:extLst>
          </p:cNvPr>
          <p:cNvSpPr/>
          <p:nvPr/>
        </p:nvSpPr>
        <p:spPr>
          <a:xfrm>
            <a:off x="7645143" y="1396106"/>
            <a:ext cx="895353" cy="816742"/>
          </a:xfrm>
          <a:prstGeom prst="ellipse">
            <a:avLst/>
          </a:prstGeom>
          <a:solidFill>
            <a:srgbClr val="FCAAC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95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3FCCE53-4D08-75CF-C3C0-2BF768455DF8}"/>
              </a:ext>
            </a:extLst>
          </p:cNvPr>
          <p:cNvSpPr txBox="1"/>
          <p:nvPr/>
        </p:nvSpPr>
        <p:spPr>
          <a:xfrm>
            <a:off x="6530947" y="2394433"/>
            <a:ext cx="3504640" cy="605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6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PQRSF recibidas desde 01 de abril </a:t>
            </a:r>
            <a:r>
              <a:rPr lang="es-CO" sz="1600" dirty="0">
                <a:solidFill>
                  <a:srgbClr val="00000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hasta el 30 de junio</a:t>
            </a:r>
            <a:r>
              <a:rPr lang="es-CO" sz="16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01BE930-82BF-0011-4C87-059BDA618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348535"/>
              </p:ext>
            </p:extLst>
          </p:nvPr>
        </p:nvGraphicFramePr>
        <p:xfrm>
          <a:off x="376314" y="3740939"/>
          <a:ext cx="4424286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814">
                  <a:extLst>
                    <a:ext uri="{9D8B030D-6E8A-4147-A177-3AD203B41FA5}">
                      <a16:colId xmlns:a16="http://schemas.microsoft.com/office/drawing/2014/main" val="1987335836"/>
                    </a:ext>
                  </a:extLst>
                </a:gridCol>
                <a:gridCol w="1042416">
                  <a:extLst>
                    <a:ext uri="{9D8B030D-6E8A-4147-A177-3AD203B41FA5}">
                      <a16:colId xmlns:a16="http://schemas.microsoft.com/office/drawing/2014/main" val="4107815651"/>
                    </a:ext>
                  </a:extLst>
                </a:gridCol>
                <a:gridCol w="1591056">
                  <a:extLst>
                    <a:ext uri="{9D8B030D-6E8A-4147-A177-3AD203B41FA5}">
                      <a16:colId xmlns:a16="http://schemas.microsoft.com/office/drawing/2014/main" val="2743734333"/>
                    </a:ext>
                  </a:extLst>
                </a:gridCol>
              </a:tblGrid>
              <a:tr h="152733">
                <a:tc>
                  <a:txBody>
                    <a:bodyPr/>
                    <a:lstStyle/>
                    <a:p>
                      <a:pPr algn="ctr"/>
                      <a:r>
                        <a:rPr lang="es-CO" sz="150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Tipología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10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Cantidad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10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% Participación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10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14388"/>
                  </a:ext>
                </a:extLst>
              </a:tr>
              <a:tr h="253436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Petición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058911"/>
                  </a:ext>
                </a:extLst>
              </a:tr>
              <a:tr h="253436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Sugerencia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374030"/>
                  </a:ext>
                </a:extLst>
              </a:tr>
              <a:tr h="253436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Derecho de Petición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190169"/>
                  </a:ext>
                </a:extLst>
              </a:tr>
              <a:tr h="253436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Queja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0913966"/>
                  </a:ext>
                </a:extLst>
              </a:tr>
              <a:tr h="253436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Reclamo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6670790"/>
                  </a:ext>
                </a:extLst>
              </a:tr>
              <a:tr h="253436">
                <a:tc>
                  <a:txBody>
                    <a:bodyPr/>
                    <a:lstStyle/>
                    <a:p>
                      <a:pPr algn="just"/>
                      <a:r>
                        <a:rPr lang="es-CO" sz="13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Felicitaciones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5042707"/>
                  </a:ext>
                </a:extLst>
              </a:tr>
            </a:tbl>
          </a:graphicData>
        </a:graphic>
      </p:graphicFrame>
      <p:sp>
        <p:nvSpPr>
          <p:cNvPr id="19" name="CuadroTexto 18">
            <a:extLst>
              <a:ext uri="{FF2B5EF4-FFF2-40B4-BE49-F238E27FC236}">
                <a16:creationId xmlns:a16="http://schemas.microsoft.com/office/drawing/2014/main" id="{81F1FA83-62A2-697D-69E8-EE4025391386}"/>
              </a:ext>
            </a:extLst>
          </p:cNvPr>
          <p:cNvSpPr txBox="1"/>
          <p:nvPr/>
        </p:nvSpPr>
        <p:spPr>
          <a:xfrm>
            <a:off x="5564340" y="4710429"/>
            <a:ext cx="5173981" cy="5999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CO"/>
            </a:defPPr>
            <a:lvl1pPr algn="ctr">
              <a:lnSpc>
                <a:spcPct val="107000"/>
              </a:lnSpc>
              <a:spcAft>
                <a:spcPts val="800"/>
              </a:spcAft>
              <a:defRPr sz="1600">
                <a:solidFill>
                  <a:srgbClr val="0000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s-MX" dirty="0"/>
              <a:t>De las peticiones son de la tipología de solicitud, seguido de los derechos de petición y reclamos.</a:t>
            </a:r>
            <a:endParaRPr lang="es-CO" dirty="0"/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6F423184-DFB0-1C0E-F149-2C8A52D86BD1}"/>
              </a:ext>
            </a:extLst>
          </p:cNvPr>
          <p:cNvCxnSpPr>
            <a:cxnSpLocks/>
          </p:cNvCxnSpPr>
          <p:nvPr/>
        </p:nvCxnSpPr>
        <p:spPr>
          <a:xfrm>
            <a:off x="5891997" y="3137448"/>
            <a:ext cx="450189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ipse 23">
            <a:extLst>
              <a:ext uri="{FF2B5EF4-FFF2-40B4-BE49-F238E27FC236}">
                <a16:creationId xmlns:a16="http://schemas.microsoft.com/office/drawing/2014/main" id="{EC3B360F-7489-80BA-9B5D-E5661074F913}"/>
              </a:ext>
            </a:extLst>
          </p:cNvPr>
          <p:cNvSpPr/>
          <p:nvPr/>
        </p:nvSpPr>
        <p:spPr>
          <a:xfrm>
            <a:off x="7685367" y="3787080"/>
            <a:ext cx="895353" cy="816742"/>
          </a:xfrm>
          <a:prstGeom prst="ellipse">
            <a:avLst/>
          </a:prstGeom>
          <a:solidFill>
            <a:srgbClr val="FCAAC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47%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65FC6996-C21D-843C-9A76-33956ECEF8DF}"/>
              </a:ext>
            </a:extLst>
          </p:cNvPr>
          <p:cNvCxnSpPr>
            <a:cxnSpLocks/>
          </p:cNvCxnSpPr>
          <p:nvPr/>
        </p:nvCxnSpPr>
        <p:spPr>
          <a:xfrm>
            <a:off x="5910285" y="5475264"/>
            <a:ext cx="450189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CF62833-DA4F-B77C-3C78-AB91A1D7D7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9632807"/>
              </p:ext>
            </p:extLst>
          </p:nvPr>
        </p:nvGraphicFramePr>
        <p:xfrm>
          <a:off x="376314" y="860876"/>
          <a:ext cx="4378565" cy="2321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1864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33A7FB7-71A2-15DA-DBE8-9D891CDB4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8" y="-82296"/>
            <a:ext cx="12194168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A346274-53EB-D033-9CAD-E05764B22B32}"/>
              </a:ext>
            </a:extLst>
          </p:cNvPr>
          <p:cNvSpPr txBox="1"/>
          <p:nvPr/>
        </p:nvSpPr>
        <p:spPr>
          <a:xfrm>
            <a:off x="3270504" y="6044236"/>
            <a:ext cx="5650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PQRSF PRIMER TRIMESTRE 2025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C7EC2D4-0FC7-BCDB-EC30-74211B77003C}"/>
              </a:ext>
            </a:extLst>
          </p:cNvPr>
          <p:cNvSpPr txBox="1"/>
          <p:nvPr/>
        </p:nvSpPr>
        <p:spPr>
          <a:xfrm>
            <a:off x="1329748" y="516395"/>
            <a:ext cx="4915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Oportunidad de respuesta</a:t>
            </a:r>
            <a:endParaRPr lang="es-CO" sz="1600" kern="100" dirty="0"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A5B913E-CFFB-C5E1-8DE4-A3184E8D00AA}"/>
              </a:ext>
            </a:extLst>
          </p:cNvPr>
          <p:cNvSpPr txBox="1"/>
          <p:nvPr/>
        </p:nvSpPr>
        <p:spPr>
          <a:xfrm>
            <a:off x="4913411" y="561308"/>
            <a:ext cx="60990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6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Top de Servicios/ subsidios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614D8DD-F6B4-2B36-F1B3-537D58AF1CC0}"/>
              </a:ext>
            </a:extLst>
          </p:cNvPr>
          <p:cNvSpPr txBox="1"/>
          <p:nvPr/>
        </p:nvSpPr>
        <p:spPr>
          <a:xfrm>
            <a:off x="6746238" y="1285664"/>
            <a:ext cx="2834218" cy="12464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Giro de cuota monetaria</a:t>
            </a:r>
          </a:p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Aportes</a:t>
            </a:r>
          </a:p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Gestión Comercial </a:t>
            </a:r>
          </a:p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Afiliaciones</a:t>
            </a:r>
          </a:p>
          <a:p>
            <a:pPr marL="228600" indent="-228600">
              <a:buFont typeface="+mj-lt"/>
              <a:buAutoNum type="arabicPeriod"/>
            </a:pPr>
            <a:r>
              <a:rPr lang="es-MX" sz="1500" dirty="0">
                <a:latin typeface="Segoe UI" panose="020B0502040204020203" pitchFamily="34" charset="0"/>
                <a:cs typeface="Segoe UI" panose="020B0502040204020203" pitchFamily="34" charset="0"/>
              </a:rPr>
              <a:t>Empleabilidad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EB198A1-87C9-3B3A-558A-14BDBCA756EF}"/>
              </a:ext>
            </a:extLst>
          </p:cNvPr>
          <p:cNvSpPr txBox="1"/>
          <p:nvPr/>
        </p:nvSpPr>
        <p:spPr>
          <a:xfrm>
            <a:off x="4341150" y="4149552"/>
            <a:ext cx="4915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kern="100" dirty="0"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PQRSF por Proceso</a:t>
            </a:r>
            <a:endParaRPr lang="es-CO" sz="1600" kern="100" dirty="0"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32827F40-AAB7-F3AA-8275-A7B1AD1BDF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384713"/>
              </p:ext>
            </p:extLst>
          </p:nvPr>
        </p:nvGraphicFramePr>
        <p:xfrm>
          <a:off x="6746238" y="3080063"/>
          <a:ext cx="3284730" cy="2553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4669">
                  <a:extLst>
                    <a:ext uri="{9D8B030D-6E8A-4147-A177-3AD203B41FA5}">
                      <a16:colId xmlns:a16="http://schemas.microsoft.com/office/drawing/2014/main" val="2256461318"/>
                    </a:ext>
                  </a:extLst>
                </a:gridCol>
                <a:gridCol w="1470061">
                  <a:extLst>
                    <a:ext uri="{9D8B030D-6E8A-4147-A177-3AD203B41FA5}">
                      <a16:colId xmlns:a16="http://schemas.microsoft.com/office/drawing/2014/main" val="472323471"/>
                    </a:ext>
                  </a:extLst>
                </a:gridCol>
              </a:tblGrid>
              <a:tr h="3331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Proceso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10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10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498191"/>
                  </a:ext>
                </a:extLst>
              </a:tr>
              <a:tr h="229431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Empleabilidad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5%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541756"/>
                  </a:ext>
                </a:extLst>
              </a:tr>
              <a:tr h="229431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Gestión Comercial</a:t>
                      </a:r>
                      <a:endParaRPr lang="es-CO" sz="1200" b="0" i="0" u="none" strike="noStrike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770383"/>
                  </a:ext>
                </a:extLst>
              </a:tr>
              <a:tr h="1850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ITC</a:t>
                      </a:r>
                      <a:endParaRPr lang="es-CO" sz="1200" b="0" i="0" u="none" strike="noStrike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2%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38024"/>
                  </a:ext>
                </a:extLst>
              </a:tr>
              <a:tr h="22247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Servicios Sociales</a:t>
                      </a:r>
                      <a:endParaRPr lang="es-CO" sz="1200" b="0" i="0" u="none" strike="noStrike" dirty="0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905993"/>
                  </a:ext>
                </a:extLst>
              </a:tr>
              <a:tr h="1850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Contabilidad</a:t>
                      </a:r>
                      <a:endParaRPr lang="es-CO" sz="1200" b="0" i="0" u="none" strike="noStrike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2%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160709"/>
                  </a:ext>
                </a:extLst>
              </a:tr>
              <a:tr h="1850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Vivienda</a:t>
                      </a:r>
                      <a:endParaRPr lang="es-CO" sz="1200" b="0" i="0" u="none" strike="noStrike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343248"/>
                  </a:ext>
                </a:extLst>
              </a:tr>
              <a:tr h="1850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Aportes</a:t>
                      </a:r>
                      <a:endParaRPr lang="es-CO" sz="1200" b="0" i="0" u="none" strike="noStrike" dirty="0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27%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384598"/>
                  </a:ext>
                </a:extLst>
              </a:tr>
              <a:tr h="1850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Cuota monetaria</a:t>
                      </a:r>
                      <a:endParaRPr lang="es-CO" sz="1200" b="0" i="0" u="none" strike="noStrike" dirty="0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32%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3493052"/>
                  </a:ext>
                </a:extLst>
              </a:tr>
              <a:tr h="1850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Sistemas</a:t>
                      </a:r>
                      <a:endParaRPr lang="es-CO" sz="1200" b="0" i="0" u="none" strike="noStrike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557039"/>
                  </a:ext>
                </a:extLst>
              </a:tr>
              <a:tr h="1850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Recursos Humanos </a:t>
                      </a:r>
                      <a:endParaRPr lang="es-CO" sz="1200" b="0" i="0" u="none" strike="noStrike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463646"/>
                  </a:ext>
                </a:extLst>
              </a:tr>
              <a:tr h="18504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Afiliaciones</a:t>
                      </a:r>
                      <a:endParaRPr lang="es-CO" sz="1200" b="0" i="0" u="none" strike="noStrike" dirty="0">
                        <a:solidFill>
                          <a:srgbClr val="333333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u="none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115257"/>
                  </a:ext>
                </a:extLst>
              </a:tr>
            </a:tbl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184E3812-D81B-2DFB-9D4E-AF78AF47D6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3319289"/>
              </p:ext>
            </p:extLst>
          </p:nvPr>
        </p:nvGraphicFramePr>
        <p:xfrm>
          <a:off x="1466512" y="932618"/>
          <a:ext cx="4915659" cy="2669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4516701D-A6CE-1447-47D3-FA0A4CD52B97}"/>
              </a:ext>
            </a:extLst>
          </p:cNvPr>
          <p:cNvCxnSpPr>
            <a:cxnSpLocks/>
          </p:cNvCxnSpPr>
          <p:nvPr/>
        </p:nvCxnSpPr>
        <p:spPr>
          <a:xfrm>
            <a:off x="4005072" y="4577948"/>
            <a:ext cx="262229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B7FB6970-FFA1-175D-A946-8A7D87C53BD5}"/>
              </a:ext>
            </a:extLst>
          </p:cNvPr>
          <p:cNvCxnSpPr>
            <a:cxnSpLocks/>
          </p:cNvCxnSpPr>
          <p:nvPr/>
        </p:nvCxnSpPr>
        <p:spPr>
          <a:xfrm>
            <a:off x="6680235" y="899862"/>
            <a:ext cx="276551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044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2495AAD-6F1E-C73A-5556-AF8AFB3EB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324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146</Words>
  <Application>Microsoft Office PowerPoint</Application>
  <PresentationFormat>Panorámica</PresentationFormat>
  <Paragraphs>62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Jiménez Jiménez Núñez</dc:creator>
  <cp:lastModifiedBy>CALIDAD1</cp:lastModifiedBy>
  <cp:revision>41</cp:revision>
  <dcterms:created xsi:type="dcterms:W3CDTF">2024-10-11T17:09:00Z</dcterms:created>
  <dcterms:modified xsi:type="dcterms:W3CDTF">2025-09-04T21:25:53Z</dcterms:modified>
</cp:coreProperties>
</file>